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74" r:id="rId3"/>
    <p:sldId id="275" r:id="rId4"/>
    <p:sldId id="277" r:id="rId5"/>
    <p:sldId id="278" r:id="rId6"/>
    <p:sldId id="260" r:id="rId7"/>
    <p:sldId id="258" r:id="rId8"/>
    <p:sldId id="262" r:id="rId9"/>
    <p:sldId id="263" r:id="rId10"/>
    <p:sldId id="264" r:id="rId11"/>
    <p:sldId id="261" r:id="rId12"/>
    <p:sldId id="265" r:id="rId13"/>
    <p:sldId id="269" r:id="rId14"/>
    <p:sldId id="270" r:id="rId15"/>
    <p:sldId id="268" r:id="rId16"/>
    <p:sldId id="271" r:id="rId17"/>
    <p:sldId id="267" r:id="rId18"/>
    <p:sldId id="257" r:id="rId19"/>
    <p:sldId id="266" r:id="rId20"/>
    <p:sldId id="25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425"/>
    <p:restoredTop sz="83728"/>
  </p:normalViewPr>
  <p:slideViewPr>
    <p:cSldViewPr snapToGrid="0" snapToObjects="1">
      <p:cViewPr varScale="1">
        <p:scale>
          <a:sx n="92" d="100"/>
          <a:sy n="92" d="100"/>
        </p:scale>
        <p:origin x="7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1DBFD9-6CF9-7A4D-8114-94D8C811564A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A3596D-8BE5-824B-9BD4-8792B31F85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50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-hospital is really scary, nurses and doctors coming in and out</a:t>
            </a:r>
          </a:p>
          <a:p>
            <a:r>
              <a:rPr lang="en-US">
                <a:cs typeface="Calibri"/>
              </a:rPr>
              <a:t>-stressful for stroke patients</a:t>
            </a:r>
          </a:p>
          <a:p>
            <a:r>
              <a:rPr lang="en-US">
                <a:cs typeface="Calibri"/>
              </a:rPr>
              <a:t>- stroke occurs when blood flow to certain part of brain is cut off</a:t>
            </a:r>
          </a:p>
          <a:p>
            <a:r>
              <a:rPr lang="en-US">
                <a:cs typeface="Calibri"/>
              </a:rPr>
              <a:t>- every hospital room is equipped with patient-to-nurse call bell system that alleviates stress </a:t>
            </a:r>
          </a:p>
          <a:p>
            <a:r>
              <a:rPr lang="en-US">
                <a:cs typeface="Calibri"/>
              </a:rPr>
              <a:t>- unfortunately, stroke patients with these disabilities have trouble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3DD314-E7B1-D941-A442-01FC5F88D2E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0884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8582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5fc03a63b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5fc03a63b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88994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First call bell- incorporated into TV remote- red button alerts nurse</a:t>
            </a:r>
          </a:p>
          <a:p>
            <a:r>
              <a:rPr lang="en-US">
                <a:cs typeface="Calibri"/>
              </a:rPr>
              <a:t>Mainly for patients with intact cognittive and motor skills- however, it can be hard to differentiate for blind patients</a:t>
            </a:r>
          </a:p>
          <a:p>
            <a:r>
              <a:rPr lang="en-US">
                <a:cs typeface="Calibri"/>
              </a:rPr>
              <a:t>They already have some adapted call bells in place for ppl with limited hand mobility 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Second is single-push call bell which is easier to grip and use. Only problem is no place to keep it</a:t>
            </a:r>
          </a:p>
          <a:p>
            <a:r>
              <a:rPr lang="en-US">
                <a:cs typeface="Calibri"/>
              </a:rPr>
              <a:t>Third is for people with least dexterity. </a:t>
            </a:r>
            <a:r>
              <a:rPr lang="en-US"/>
              <a:t>. Patients can push this button with their palm with very little force. For that reason, it tends to be extremely sensitive. 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3DD314-E7B1-D941-A442-01FC5F88D2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4734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Medicall is a wireless, sensor based call bell that is activated when patients rest their hand on it for 5 seconds. It is clearly labeled, and will be labeled with brail for visually impaired patients.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3DD314-E7B1-D941-A442-01FC5F88D2E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1885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Medicall is a wireless, sensor based </a:t>
            </a:r>
            <a:r>
              <a:rPr lang="en-US" b="0" i="0" u="none" strike="noStrike" kern="1200">
                <a:effectLst/>
              </a:rPr>
              <a:t>call bell </a:t>
            </a:r>
            <a:r>
              <a:rPr lang="en-US"/>
              <a:t>that is activated when patients rest their </a:t>
            </a:r>
            <a:r>
              <a:rPr lang="en-US" b="0" i="0" u="none" strike="noStrike" kern="1200">
                <a:effectLst/>
              </a:rPr>
              <a:t>hand </a:t>
            </a:r>
            <a:r>
              <a:rPr lang="en-US"/>
              <a:t>on it </a:t>
            </a:r>
            <a:r>
              <a:rPr lang="en-US" b="0" i="0" u="none" strike="noStrike" kern="1200">
                <a:effectLst/>
              </a:rPr>
              <a:t>for 5 seconds</a:t>
            </a:r>
            <a:r>
              <a:rPr lang="en-US"/>
              <a:t>. It is clearly labeled with the word NURSE and a pitture,</a:t>
            </a:r>
            <a:r>
              <a:rPr lang="en-US" b="0" i="0" u="none" strike="noStrike" kern="1200">
                <a:effectLst/>
              </a:rPr>
              <a:t> and </a:t>
            </a:r>
            <a:r>
              <a:rPr lang="en-US"/>
              <a:t>will </a:t>
            </a:r>
            <a:r>
              <a:rPr lang="en-US" b="0" i="0" u="none" strike="noStrike" kern="1200">
                <a:effectLst/>
              </a:rPr>
              <a:t>be </a:t>
            </a:r>
            <a:r>
              <a:rPr lang="en-US"/>
              <a:t>labeled </a:t>
            </a:r>
            <a:r>
              <a:rPr lang="en-US" b="0" i="0" u="none" strike="noStrike" kern="1200">
                <a:effectLst/>
              </a:rPr>
              <a:t>with </a:t>
            </a:r>
            <a:r>
              <a:rPr lang="en-US"/>
              <a:t>brail for visually impaired patients</a:t>
            </a:r>
            <a:r>
              <a:rPr lang="en-US" b="0" i="0" u="none" strike="noStrike" kern="1200">
                <a:effectLst/>
              </a:rPr>
              <a:t>.</a:t>
            </a:r>
            <a:r>
              <a:rPr lang="en-US"/>
              <a:t> 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3DD314-E7B1-D941-A442-01FC5F88D2E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660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205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1539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0794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4151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Liz add screenshots of </a:t>
            </a:r>
            <a:r>
              <a:rPr lang="en-US" dirty="0" err="1"/>
              <a:t>solidworks</a:t>
            </a:r>
            <a:r>
              <a:rPr lang="en-US" dirty="0"/>
              <a:t>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368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50FA9-091E-2F4E-AA88-5AC4505BAD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ADC9E8-F407-DC44-9426-41C502D326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45B43-0250-9A4A-9C7B-8903C7041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F57EA-DB83-1947-B034-87D767B78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56ADE-9EC2-8642-93B3-E4A11ADE7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974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F44FD-8A5D-8C48-8DA6-D0F8C4A55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2994F3-AAB0-1540-8824-3177D75655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0DA58B-5183-874A-9C10-5B08F1DED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B3AE1-51FD-1F42-8BC8-312FEC04D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FC807-97DF-2746-B8A2-737AB6390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002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3A4EA8-0CF5-4946-8E16-982F6375CF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E99A42-0DFA-8B4A-958A-B6EBE69982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87257-59AC-7B4D-914E-56486EFD1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880F4-1022-FF49-9A97-93B515B1A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1D4C3-35C9-4B4E-8CBC-2FA55126A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7789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6727600"/>
            <a:ext cx="12192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2604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21352-52F8-7042-A61C-25DAEB9E9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23F9A-C763-AA44-A82F-C48656B50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B6CA79-ABB2-9641-82CA-50EEBDD7C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1A2E5F-86D8-A14B-B884-394241AD2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964B93-8C48-054B-9E43-19FE24687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037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12FE-62AC-B246-AFA2-D5DE8F987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3A684-F017-124F-8877-EF4C74EF3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8F283-34F2-2145-A3BA-1AD441F8A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4C3DD-BFE5-7843-BE34-4C3042B04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9061A8-8B12-D94B-8EF2-0CDBD6EF2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477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96067-9300-4741-B0F1-629A1B512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5896CD-DB73-8F4A-B81D-AD8D5310F8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9E85C1-8111-6B4D-AAC6-128C1F0782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8AF930-CE6C-DD42-BEB9-95BEABD52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0A3C9C-1703-064A-811C-B193C4D2A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957DD1-A82F-2541-937D-E8CEA500E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47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B4645-2246-D54A-B98D-2710E2AC2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0513BA-0EDE-3246-918E-98B938EFA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E7BD28-87ED-534B-B2B3-42CA573F7A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EF4174-BBA6-0241-BEC8-7CB218446D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2C8A82-1EFE-8F44-A62D-71163C917E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EB00F5-54B3-E146-B64A-DACEACA39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0713C8-10FB-C846-971E-AC95E023E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6A4A95-600E-984D-A751-B9DDE6E78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960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FEEA9-D859-EB41-A2B2-1BFD0156A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4288E9-AD5F-1943-91BD-64D88B8CA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CD2B08-72A8-8844-A775-CB70C3F40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B864EE-6FA7-8C46-954D-E0E002B32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017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062C79-25EB-DE47-86F4-13550410F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C8D027-202B-BB45-B88F-3C6D7B6FE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8F22B8-C256-5C40-AA91-B95604F3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236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8B1C3-C264-EF47-8807-95F2C0D7A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97AE2-0092-1B4F-9FCC-76895918A6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B79019-B546-0043-A962-27CEA51CBF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40429-962F-9247-8308-BF7DB693F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6D04CD-E253-284D-8158-F8E178B8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E403F4-E2AF-BA43-9EB3-A9B367769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332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92AEC-A135-EE4A-A5D0-B5E3B8F8E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7B6C1A-7D01-5D4D-9135-6D5E9F82B0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C28B17-8F36-2242-9353-894FEF8731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C14F33-BB11-5747-92B8-D74604794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6E9799-7A83-B546-B0A2-A91CC4904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10436B-6122-F640-B538-B2B32B62E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713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489F17-1860-514E-AEF5-D566EBBB3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0FCA79-33BA-E944-9BAB-55503939CF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C61358-FC90-044E-A1F6-0F5D42A72C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0D889-0BB1-384A-AB85-A64B118574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1959D-BAFF-DF4D-A262-1C7466CEA6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37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CC2F7D-05BD-F44E-81F2-CB960B4ED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en-US" dirty="0" err="1"/>
              <a:t>MediCall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572089-D834-9F43-9039-836EA40C45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en-US" sz="2000" i="1" dirty="0"/>
              <a:t>Fall 2018: BME Senior Design</a:t>
            </a:r>
          </a:p>
          <a:p>
            <a:pPr algn="l"/>
            <a:r>
              <a:rPr lang="en-US" sz="2000" dirty="0"/>
              <a:t>Deepthi Nacharaju</a:t>
            </a:r>
          </a:p>
          <a:p>
            <a:pPr algn="l"/>
            <a:r>
              <a:rPr lang="en-US" sz="2000" dirty="0"/>
              <a:t>Lizbeth </a:t>
            </a:r>
            <a:r>
              <a:rPr lang="en-US" sz="2000" dirty="0" err="1"/>
              <a:t>Leapo</a:t>
            </a:r>
            <a:endParaRPr lang="en-US" sz="2000" dirty="0"/>
          </a:p>
          <a:p>
            <a:pPr algn="l"/>
            <a:r>
              <a:rPr lang="en-US" sz="2000" dirty="0" err="1"/>
              <a:t>Haeryn</a:t>
            </a:r>
            <a:r>
              <a:rPr lang="en-US" sz="2000" dirty="0"/>
              <a:t> Kim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5397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F6AE62-7C75-9046-9BA6-7E1CDBDE6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Objectives: User Input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6BEF71-6D83-8C4F-ADE0-961DB7EDD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127516"/>
            <a:ext cx="10905066" cy="34896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019FDE4-88FB-7C4A-805C-3D9E8E619E25}"/>
              </a:ext>
            </a:extLst>
          </p:cNvPr>
          <p:cNvSpPr txBox="1"/>
          <p:nvPr/>
        </p:nvSpPr>
        <p:spPr>
          <a:xfrm>
            <a:off x="10743332" y="0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4</a:t>
            </a:r>
          </a:p>
        </p:txBody>
      </p:sp>
    </p:spTree>
    <p:extLst>
      <p:ext uri="{BB962C8B-B14F-4D97-AF65-F5344CB8AC3E}">
        <p14:creationId xmlns:p14="http://schemas.microsoft.com/office/powerpoint/2010/main" val="16072949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11682" y="643467"/>
            <a:ext cx="12203681" cy="7448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DA6156-484D-754E-9D12-44FA1F4A06EB}"/>
              </a:ext>
            </a:extLst>
          </p:cNvPr>
          <p:cNvSpPr txBox="1">
            <a:spLocks/>
          </p:cNvSpPr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bg1"/>
                </a:solidFill>
              </a:rPr>
              <a:t>Objectives: Battery v Main Wall Power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58" y="1924334"/>
            <a:ext cx="11840084" cy="286874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408" y="4978400"/>
            <a:ext cx="10424160" cy="13705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840BA7-E726-854A-8D30-0F0C15915B4C}"/>
              </a:ext>
            </a:extLst>
          </p:cNvPr>
          <p:cNvSpPr txBox="1"/>
          <p:nvPr/>
        </p:nvSpPr>
        <p:spPr>
          <a:xfrm>
            <a:off x="10743332" y="0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5</a:t>
            </a:r>
          </a:p>
        </p:txBody>
      </p:sp>
    </p:spTree>
    <p:extLst>
      <p:ext uri="{BB962C8B-B14F-4D97-AF65-F5344CB8AC3E}">
        <p14:creationId xmlns:p14="http://schemas.microsoft.com/office/powerpoint/2010/main" val="124269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2A36E-1FF6-354D-B6C0-96858CB49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Objectives: Bluetooth and Wi-fi Regulations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hospital currently..</a:t>
            </a:r>
          </a:p>
          <a:p>
            <a:pPr marL="0" indent="0" algn="r">
              <a:buNone/>
            </a:pPr>
            <a:r>
              <a:rPr lang="en-US" b="1" i="1" dirty="0"/>
              <a:t>“[uses] analytics tools and other third party technologies </a:t>
            </a:r>
            <a:r>
              <a:rPr lang="is-IS" b="1" i="1" dirty="0"/>
              <a:t>…</a:t>
            </a:r>
            <a:r>
              <a:rPr lang="en-US" b="1" i="1" dirty="0"/>
              <a:t> to collect non-individual information in the form of various usage and user metrics when the user employs these services.”</a:t>
            </a:r>
          </a:p>
          <a:p>
            <a:pPr algn="r">
              <a:buFontTx/>
              <a:buChar char="-"/>
            </a:pPr>
            <a:r>
              <a:rPr lang="en-US" sz="2000" dirty="0"/>
              <a:t>Duke Health Notice of Privacy Practices</a:t>
            </a:r>
          </a:p>
          <a:p>
            <a:pPr algn="r">
              <a:buFontTx/>
              <a:buChar char="-"/>
            </a:pPr>
            <a:endParaRPr lang="en-US" sz="2000" dirty="0"/>
          </a:p>
          <a:p>
            <a:pPr>
              <a:buFont typeface="Arial" charset="0"/>
              <a:buChar char="•"/>
            </a:pPr>
            <a:r>
              <a:rPr lang="en-US" dirty="0"/>
              <a:t>Our device does not generate </a:t>
            </a:r>
            <a:r>
              <a:rPr lang="en-US" i="1" dirty="0"/>
              <a:t>protected health information </a:t>
            </a:r>
            <a:r>
              <a:rPr lang="en-US" dirty="0"/>
              <a:t>as defined in HIPAA Part 164 Security and Privacy Subpart C.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CFB287-6C71-664C-A1B6-57ECF6C6F625}"/>
              </a:ext>
            </a:extLst>
          </p:cNvPr>
          <p:cNvSpPr txBox="1"/>
          <p:nvPr/>
        </p:nvSpPr>
        <p:spPr>
          <a:xfrm>
            <a:off x="10743332" y="0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6</a:t>
            </a:r>
          </a:p>
        </p:txBody>
      </p:sp>
    </p:spTree>
    <p:extLst>
      <p:ext uri="{BB962C8B-B14F-4D97-AF65-F5344CB8AC3E}">
        <p14:creationId xmlns:p14="http://schemas.microsoft.com/office/powerpoint/2010/main" val="550611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Objectives: Bluetooth and Wi-fi Regulations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 general security of wireless signal and data, our device must provide: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Access control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Encryption</a:t>
            </a:r>
          </a:p>
          <a:p>
            <a:r>
              <a:rPr lang="en-US" dirty="0"/>
              <a:t>HIPAA-compliant Wi-fi satisfies Administrative (office processes and policies), Physical (security lock) and Technical (encryption, securing WLAN traffic) Requirements.</a:t>
            </a:r>
          </a:p>
          <a:p>
            <a:r>
              <a:rPr lang="en-US" dirty="0"/>
              <a:t>Bluetooth Security: Provides 128-bit SAFER+ encryption and authentication. Controllable discovery and connection modes control access.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82992D-C2E5-4341-858F-1D3500937FD2}"/>
              </a:ext>
            </a:extLst>
          </p:cNvPr>
          <p:cNvSpPr txBox="1"/>
          <p:nvPr/>
        </p:nvSpPr>
        <p:spPr>
          <a:xfrm>
            <a:off x="10743332" y="0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6</a:t>
            </a:r>
          </a:p>
        </p:txBody>
      </p:sp>
    </p:spTree>
    <p:extLst>
      <p:ext uri="{BB962C8B-B14F-4D97-AF65-F5344CB8AC3E}">
        <p14:creationId xmlns:p14="http://schemas.microsoft.com/office/powerpoint/2010/main" val="823810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Objectives: Bluetooth and Wi-fi Regulations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 general security of wireless signal and data, our device must provide: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Access control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Encryption</a:t>
            </a:r>
          </a:p>
          <a:p>
            <a:r>
              <a:rPr lang="en-US" dirty="0"/>
              <a:t>HIPAA-compliant Wi-fi satisfies Administrative (office processes and policies), Physical (security lock) and Technical (encryption, securing WLAN traffic) Requirements.</a:t>
            </a:r>
          </a:p>
          <a:p>
            <a:r>
              <a:rPr lang="en-US" dirty="0">
                <a:ln>
                  <a:solidFill>
                    <a:schemeClr val="accent6"/>
                  </a:solidFill>
                </a:ln>
              </a:rPr>
              <a:t>Bluetooth </a:t>
            </a:r>
            <a:r>
              <a:rPr lang="en-US" dirty="0"/>
              <a:t>Security: Provides 128-bit SAFER+ encryption and authentication. Controllable discovery and connection modes control access.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CC8E48-2AB9-7A41-B4A8-964794AC964A}"/>
              </a:ext>
            </a:extLst>
          </p:cNvPr>
          <p:cNvSpPr txBox="1"/>
          <p:nvPr/>
        </p:nvSpPr>
        <p:spPr>
          <a:xfrm>
            <a:off x="10743332" y="0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6</a:t>
            </a:r>
          </a:p>
        </p:txBody>
      </p:sp>
    </p:spTree>
    <p:extLst>
      <p:ext uri="{BB962C8B-B14F-4D97-AF65-F5344CB8AC3E}">
        <p14:creationId xmlns:p14="http://schemas.microsoft.com/office/powerpoint/2010/main" val="2040350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952BF-EA58-1B4C-932A-68FDFD160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 Objectives: Drawings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6F80E9-F3EA-B147-A214-1E98E6B034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37681" y="1825625"/>
            <a:ext cx="5916638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890E16-D545-F849-962C-B8D5181C81B6}"/>
              </a:ext>
            </a:extLst>
          </p:cNvPr>
          <p:cNvSpPr txBox="1"/>
          <p:nvPr/>
        </p:nvSpPr>
        <p:spPr>
          <a:xfrm>
            <a:off x="10743332" y="0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7</a:t>
            </a:r>
          </a:p>
        </p:txBody>
      </p:sp>
    </p:spTree>
    <p:extLst>
      <p:ext uri="{BB962C8B-B14F-4D97-AF65-F5344CB8AC3E}">
        <p14:creationId xmlns:p14="http://schemas.microsoft.com/office/powerpoint/2010/main" val="29517244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CAD Modeling: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79F672-6D1C-454C-B53B-CD57A4BEF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33" y="1690688"/>
            <a:ext cx="6079689" cy="451416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592337" y="968489"/>
            <a:ext cx="5599663" cy="14443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olidFill>
                  <a:schemeClr val="tx1"/>
                </a:solidFill>
              </a:rPr>
              <a:t>- </a:t>
            </a:r>
            <a:r>
              <a:rPr lang="en-US" sz="3600">
                <a:solidFill>
                  <a:schemeClr val="tx1"/>
                </a:solidFill>
              </a:rPr>
              <a:t>No longer detachable</a:t>
            </a:r>
            <a:endParaRPr lang="en-US" sz="3600" dirty="0">
              <a:solidFill>
                <a:schemeClr val="tx1"/>
              </a:solidFill>
            </a:endParaRPr>
          </a:p>
          <a:p>
            <a:r>
              <a:rPr lang="en-US" sz="3600" dirty="0">
                <a:solidFill>
                  <a:schemeClr val="tx1"/>
                </a:solidFill>
              </a:rPr>
              <a:t>- Flexible clamp- gooseneck: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0894" y="2412886"/>
            <a:ext cx="3781259" cy="37919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3C45B1-962F-B04F-A0A6-641DDA1B75F6}"/>
              </a:ext>
            </a:extLst>
          </p:cNvPr>
          <p:cNvSpPr txBox="1"/>
          <p:nvPr/>
        </p:nvSpPr>
        <p:spPr>
          <a:xfrm>
            <a:off x="10743332" y="0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7</a:t>
            </a:r>
          </a:p>
        </p:txBody>
      </p:sp>
    </p:spTree>
    <p:extLst>
      <p:ext uri="{BB962C8B-B14F-4D97-AF65-F5344CB8AC3E}">
        <p14:creationId xmlns:p14="http://schemas.microsoft.com/office/powerpoint/2010/main" val="1264019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15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145EFF-5FBA-D147-AF6E-6598F5330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Prototyping Objectives: Code Block 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6A8DA3-E926-2242-962B-65C371B20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5227" y="961812"/>
            <a:ext cx="7094945" cy="49309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50E5C6-CD3C-FD46-9C2F-789F0B77760D}"/>
              </a:ext>
            </a:extLst>
          </p:cNvPr>
          <p:cNvSpPr txBox="1"/>
          <p:nvPr/>
        </p:nvSpPr>
        <p:spPr>
          <a:xfrm>
            <a:off x="10743332" y="0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8</a:t>
            </a:r>
          </a:p>
        </p:txBody>
      </p:sp>
    </p:spTree>
    <p:extLst>
      <p:ext uri="{BB962C8B-B14F-4D97-AF65-F5344CB8AC3E}">
        <p14:creationId xmlns:p14="http://schemas.microsoft.com/office/powerpoint/2010/main" val="1298546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415600" y="5597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Our prototype: </a:t>
            </a: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  <a:buNone/>
            </a:pP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9767" y="1536633"/>
            <a:ext cx="2917267" cy="2241867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699433" y="3778500"/>
            <a:ext cx="3157600" cy="17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 b="1"/>
              <a:t>Grove Reflective Infrared Sensor</a:t>
            </a:r>
            <a:endParaRPr sz="2400" b="1"/>
          </a:p>
          <a:p>
            <a:endParaRPr sz="2400"/>
          </a:p>
          <a:p>
            <a:pPr algn="ctr"/>
            <a:r>
              <a:rPr lang="en" sz="2400"/>
              <a:t>Reflectivity of IR light varies with distance of reflecting surface. </a:t>
            </a:r>
            <a:endParaRPr sz="2400"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3701" y="1246934"/>
            <a:ext cx="3157665" cy="282126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5109667" y="3958167"/>
            <a:ext cx="2917200" cy="17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 b="1"/>
              <a:t>Particle Photon</a:t>
            </a:r>
            <a:endParaRPr sz="2400" b="1"/>
          </a:p>
          <a:p>
            <a:endParaRPr sz="2400"/>
          </a:p>
          <a:p>
            <a:pPr algn="ctr"/>
            <a:r>
              <a:rPr lang="en" sz="2400"/>
              <a:t>WiFi module connected to Duke Visitor</a:t>
            </a:r>
            <a:endParaRPr sz="2400"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26694" y="1323352"/>
            <a:ext cx="3298841" cy="2463833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/>
          <p:nvPr/>
        </p:nvSpPr>
        <p:spPr>
          <a:xfrm>
            <a:off x="8817533" y="3958167"/>
            <a:ext cx="2917200" cy="18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 b="1"/>
              <a:t>IFTTT</a:t>
            </a:r>
            <a:endParaRPr sz="2400" b="1"/>
          </a:p>
          <a:p>
            <a:pPr algn="ctr"/>
            <a:r>
              <a:rPr lang="en" sz="2400"/>
              <a:t>App that sends us “MediCall device activated” when IR sensor is touched for 5 seconds.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9413597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F7CBC-4EF0-1E47-A022-BCCFBCEF7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Prototyping Objectives: Working Device</a:t>
            </a:r>
          </a:p>
        </p:txBody>
      </p:sp>
      <p:pic>
        <p:nvPicPr>
          <p:cNvPr id="4" name="IMG_7550">
            <a:hlinkClick r:id="" action="ppaction://media"/>
            <a:extLst>
              <a:ext uri="{FF2B5EF4-FFF2-40B4-BE49-F238E27FC236}">
                <a16:creationId xmlns:a16="http://schemas.microsoft.com/office/drawing/2014/main" id="{1ABD22FC-E801-384E-B249-2F7540FAD59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2037" y="1690688"/>
            <a:ext cx="2447925" cy="435133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37D8E7-ED39-004F-AA66-2081C6EDB12D}"/>
              </a:ext>
            </a:extLst>
          </p:cNvPr>
          <p:cNvSpPr txBox="1"/>
          <p:nvPr/>
        </p:nvSpPr>
        <p:spPr>
          <a:xfrm>
            <a:off x="10064459" y="0"/>
            <a:ext cx="2114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 9 and 10</a:t>
            </a:r>
          </a:p>
        </p:txBody>
      </p:sp>
    </p:spTree>
    <p:extLst>
      <p:ext uri="{BB962C8B-B14F-4D97-AF65-F5344CB8AC3E}">
        <p14:creationId xmlns:p14="http://schemas.microsoft.com/office/powerpoint/2010/main" val="260305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0553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09288F-3456-4192-913B-183A504EE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haroni"/>
                <a:cs typeface="Aharoni"/>
              </a:rPr>
              <a:t>Clinical Need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2C145-CB30-4FC5-A7EB-0B9AB0B8BB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907313" cy="341562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cs typeface="Calibri"/>
              </a:rPr>
              <a:t>Stroke patients:</a:t>
            </a:r>
          </a:p>
          <a:p>
            <a:r>
              <a:rPr lang="en-US" dirty="0">
                <a:solidFill>
                  <a:schemeClr val="bg1"/>
                </a:solidFill>
                <a:cs typeface="Calibri"/>
              </a:rPr>
              <a:t>Paralysis</a:t>
            </a:r>
          </a:p>
          <a:p>
            <a:r>
              <a:rPr lang="en-US" dirty="0">
                <a:solidFill>
                  <a:schemeClr val="bg1"/>
                </a:solidFill>
                <a:cs typeface="Calibri"/>
              </a:rPr>
              <a:t>Visual impairments</a:t>
            </a:r>
          </a:p>
          <a:p>
            <a:r>
              <a:rPr lang="en-US" dirty="0">
                <a:solidFill>
                  <a:schemeClr val="bg1"/>
                </a:solidFill>
                <a:cs typeface="Calibri"/>
              </a:rPr>
              <a:t>Speech impairments </a:t>
            </a:r>
          </a:p>
          <a:p>
            <a:r>
              <a:rPr lang="en-US" dirty="0">
                <a:solidFill>
                  <a:schemeClr val="bg1"/>
                </a:solidFill>
                <a:cs typeface="Calibri"/>
              </a:rPr>
              <a:t>Cognitive impairments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cs typeface="Calibri"/>
              </a:rPr>
              <a:t>How can these patients contact nurses?</a:t>
            </a:r>
          </a:p>
          <a:p>
            <a:pPr marL="0" indent="0">
              <a:buNone/>
            </a:pPr>
            <a:endParaRPr lang="en-US" sz="2000">
              <a:solidFill>
                <a:schemeClr val="bg1"/>
              </a:solidFill>
              <a:ea typeface="+mn-lt"/>
              <a:cs typeface="+mn-lt"/>
            </a:endParaRPr>
          </a:p>
        </p:txBody>
      </p:sp>
      <p:pic>
        <p:nvPicPr>
          <p:cNvPr id="4" name="Picture 4" descr="A picture containing person, standing, clothing&#10;&#10;Description generated with high confidence">
            <a:extLst>
              <a:ext uri="{FF2B5EF4-FFF2-40B4-BE49-F238E27FC236}">
                <a16:creationId xmlns:a16="http://schemas.microsoft.com/office/drawing/2014/main" id="{FC50DB67-E9DB-48F5-BF8B-449C96675A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7243" y="3481271"/>
            <a:ext cx="6664195" cy="3751142"/>
          </a:xfrm>
          <a:prstGeom prst="rect">
            <a:avLst/>
          </a:prstGeom>
        </p:spPr>
      </p:pic>
      <p:pic>
        <p:nvPicPr>
          <p:cNvPr id="5" name="Picture 5" descr="A group of people looking at each other&#10;&#10;Description generated with high confidence">
            <a:extLst>
              <a:ext uri="{FF2B5EF4-FFF2-40B4-BE49-F238E27FC236}">
                <a16:creationId xmlns:a16="http://schemas.microsoft.com/office/drawing/2014/main" id="{2790A5BC-1B24-4600-A53C-912C0EEEE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7601" y="-3291"/>
            <a:ext cx="6664293" cy="348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8657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FA522-1AE8-004C-B87C-3B0EE5C4B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7A674-27D9-7248-A7B2-B7384A9A56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* Use a Bluetooth board to connect reliably to Grove IR sensor </a:t>
            </a:r>
          </a:p>
          <a:p>
            <a:r>
              <a:rPr lang="en-US" dirty="0"/>
              <a:t>Determine most effect text notification mechanism </a:t>
            </a:r>
          </a:p>
          <a:p>
            <a:r>
              <a:rPr lang="en-US" dirty="0"/>
              <a:t>Finalizing servomotor</a:t>
            </a:r>
          </a:p>
          <a:p>
            <a:r>
              <a:rPr lang="en-US" dirty="0"/>
              <a:t>Electrical and Mechanical CAD </a:t>
            </a:r>
          </a:p>
          <a:p>
            <a:r>
              <a:rPr lang="en-US" dirty="0"/>
              <a:t>Have a working prototype to implement and test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633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E5877-783F-4555-B1FC-AA922FBC1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566" y="320610"/>
            <a:ext cx="7524715" cy="1558562"/>
          </a:xfrm>
        </p:spPr>
        <p:txBody>
          <a:bodyPr>
            <a:normAutofit/>
          </a:bodyPr>
          <a:lstStyle/>
          <a:p>
            <a:pPr algn="ctr"/>
            <a:r>
              <a:rPr lang="en-US" sz="4200" b="1" dirty="0">
                <a:solidFill>
                  <a:schemeClr val="bg1"/>
                </a:solidFill>
                <a:latin typeface="Aharoni"/>
                <a:cs typeface="Aharoni"/>
              </a:rPr>
              <a:t>DUKE NEUROCRITICAL UNIT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99A8FB7-A79B-4BC9-9D56-B79587F6A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04761" y="2650637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B23893E2-3349-46D7-A7AA-B9E447957F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96859" y="0"/>
            <a:ext cx="4198060" cy="3650200"/>
          </a:xfrm>
          <a:custGeom>
            <a:avLst/>
            <a:gdLst>
              <a:gd name="connsiteX0" fmla="*/ 262846 w 4198060"/>
              <a:gd name="connsiteY0" fmla="*/ 0 h 3650200"/>
              <a:gd name="connsiteX1" fmla="*/ 4198060 w 4198060"/>
              <a:gd name="connsiteY1" fmla="*/ 0 h 3650200"/>
              <a:gd name="connsiteX2" fmla="*/ 4198060 w 4198060"/>
              <a:gd name="connsiteY2" fmla="*/ 3021648 h 3650200"/>
              <a:gd name="connsiteX3" fmla="*/ 4142653 w 4198060"/>
              <a:gd name="connsiteY3" fmla="*/ 3072005 h 3650200"/>
              <a:gd name="connsiteX4" fmla="*/ 2532040 w 4198060"/>
              <a:gd name="connsiteY4" fmla="*/ 3650200 h 3650200"/>
              <a:gd name="connsiteX5" fmla="*/ 0 w 4198060"/>
              <a:gd name="connsiteY5" fmla="*/ 1118160 h 3650200"/>
              <a:gd name="connsiteX6" fmla="*/ 198981 w 4198060"/>
              <a:gd name="connsiteY6" fmla="*/ 132576 h 365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98060" h="3650200">
                <a:moveTo>
                  <a:pt x="262846" y="0"/>
                </a:moveTo>
                <a:lnTo>
                  <a:pt x="4198060" y="0"/>
                </a:lnTo>
                <a:lnTo>
                  <a:pt x="4198060" y="3021648"/>
                </a:lnTo>
                <a:lnTo>
                  <a:pt x="4142653" y="3072005"/>
                </a:lnTo>
                <a:cubicBezTo>
                  <a:pt x="3704967" y="3433216"/>
                  <a:pt x="3143843" y="3650200"/>
                  <a:pt x="2532040" y="3650200"/>
                </a:cubicBezTo>
                <a:cubicBezTo>
                  <a:pt x="1133633" y="3650200"/>
                  <a:pt x="0" y="2516567"/>
                  <a:pt x="0" y="1118160"/>
                </a:cubicBezTo>
                <a:cubicBezTo>
                  <a:pt x="0" y="768558"/>
                  <a:pt x="70852" y="435505"/>
                  <a:pt x="198981" y="132576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B7592FE-10D1-4664-B623-353F47C8D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8132" y="4032250"/>
            <a:ext cx="3303868" cy="2825750"/>
          </a:xfrm>
          <a:custGeom>
            <a:avLst/>
            <a:gdLst>
              <a:gd name="connsiteX0" fmla="*/ 1888600 w 3303868"/>
              <a:gd name="connsiteY0" fmla="*/ 0 h 2825750"/>
              <a:gd name="connsiteX1" fmla="*/ 3224042 w 3303868"/>
              <a:gd name="connsiteY1" fmla="*/ 553158 h 2825750"/>
              <a:gd name="connsiteX2" fmla="*/ 3303868 w 3303868"/>
              <a:gd name="connsiteY2" fmla="*/ 640989 h 2825750"/>
              <a:gd name="connsiteX3" fmla="*/ 3303868 w 3303868"/>
              <a:gd name="connsiteY3" fmla="*/ 2825750 h 2825750"/>
              <a:gd name="connsiteX4" fmla="*/ 250380 w 3303868"/>
              <a:gd name="connsiteY4" fmla="*/ 2825750 h 2825750"/>
              <a:gd name="connsiteX5" fmla="*/ 227944 w 3303868"/>
              <a:gd name="connsiteY5" fmla="*/ 2788819 h 2825750"/>
              <a:gd name="connsiteX6" fmla="*/ 0 w 3303868"/>
              <a:gd name="connsiteY6" fmla="*/ 1888600 h 2825750"/>
              <a:gd name="connsiteX7" fmla="*/ 1888600 w 3303868"/>
              <a:gd name="connsiteY7" fmla="*/ 0 h 282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3868" h="2825750">
                <a:moveTo>
                  <a:pt x="1888600" y="0"/>
                </a:moveTo>
                <a:cubicBezTo>
                  <a:pt x="2410123" y="0"/>
                  <a:pt x="2882273" y="211389"/>
                  <a:pt x="3224042" y="553158"/>
                </a:cubicBezTo>
                <a:lnTo>
                  <a:pt x="3303868" y="640989"/>
                </a:lnTo>
                <a:lnTo>
                  <a:pt x="3303868" y="2825750"/>
                </a:lnTo>
                <a:lnTo>
                  <a:pt x="250380" y="2825750"/>
                </a:lnTo>
                <a:lnTo>
                  <a:pt x="227944" y="2788819"/>
                </a:lnTo>
                <a:cubicBezTo>
                  <a:pt x="82574" y="2521217"/>
                  <a:pt x="0" y="2214552"/>
                  <a:pt x="0" y="1888600"/>
                </a:cubicBezTo>
                <a:cubicBezTo>
                  <a:pt x="0" y="845555"/>
                  <a:pt x="845555" y="0"/>
                  <a:pt x="188860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6" descr="A close up of a mouse&#10;&#10;Description generated with high confidence">
            <a:extLst>
              <a:ext uri="{FF2B5EF4-FFF2-40B4-BE49-F238E27FC236}">
                <a16:creationId xmlns:a16="http://schemas.microsoft.com/office/drawing/2014/main" id="{06CB8155-0FD0-4782-9E49-593DAD133F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95" r="-4" b="12134"/>
          <a:stretch/>
        </p:blipFill>
        <p:spPr>
          <a:xfrm>
            <a:off x="9053088" y="4197205"/>
            <a:ext cx="3138912" cy="2660795"/>
          </a:xfrm>
          <a:custGeom>
            <a:avLst/>
            <a:gdLst>
              <a:gd name="connsiteX0" fmla="*/ 1723644 w 3138912"/>
              <a:gd name="connsiteY0" fmla="*/ 0 h 2660795"/>
              <a:gd name="connsiteX1" fmla="*/ 3053691 w 3138912"/>
              <a:gd name="connsiteY1" fmla="*/ 627247 h 2660795"/>
              <a:gd name="connsiteX2" fmla="*/ 3138912 w 3138912"/>
              <a:gd name="connsiteY2" fmla="*/ 741211 h 2660795"/>
              <a:gd name="connsiteX3" fmla="*/ 3138912 w 3138912"/>
              <a:gd name="connsiteY3" fmla="*/ 2660795 h 2660795"/>
              <a:gd name="connsiteX4" fmla="*/ 278239 w 3138912"/>
              <a:gd name="connsiteY4" fmla="*/ 2660795 h 2660795"/>
              <a:gd name="connsiteX5" fmla="*/ 208035 w 3138912"/>
              <a:gd name="connsiteY5" fmla="*/ 2545235 h 2660795"/>
              <a:gd name="connsiteX6" fmla="*/ 0 w 3138912"/>
              <a:gd name="connsiteY6" fmla="*/ 1723644 h 2660795"/>
              <a:gd name="connsiteX7" fmla="*/ 1723644 w 3138912"/>
              <a:gd name="connsiteY7" fmla="*/ 0 h 266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38912" h="2660795">
                <a:moveTo>
                  <a:pt x="1723644" y="0"/>
                </a:moveTo>
                <a:cubicBezTo>
                  <a:pt x="2259111" y="0"/>
                  <a:pt x="2737550" y="244172"/>
                  <a:pt x="3053691" y="627247"/>
                </a:cubicBezTo>
                <a:lnTo>
                  <a:pt x="3138912" y="741211"/>
                </a:lnTo>
                <a:lnTo>
                  <a:pt x="3138912" y="2660795"/>
                </a:lnTo>
                <a:lnTo>
                  <a:pt x="278239" y="2660795"/>
                </a:lnTo>
                <a:lnTo>
                  <a:pt x="208035" y="2545235"/>
                </a:lnTo>
                <a:cubicBezTo>
                  <a:pt x="75362" y="2301006"/>
                  <a:pt x="0" y="2021126"/>
                  <a:pt x="0" y="1723644"/>
                </a:cubicBezTo>
                <a:cubicBezTo>
                  <a:pt x="0" y="771702"/>
                  <a:pt x="771702" y="0"/>
                  <a:pt x="1723644" y="0"/>
                </a:cubicBezTo>
                <a:close/>
              </a:path>
            </a:pathLst>
          </a:custGeom>
        </p:spPr>
      </p:pic>
      <p:pic>
        <p:nvPicPr>
          <p:cNvPr id="7" name="Picture 8" descr="A picture containing remote, indoor, controller, game&#10;&#10;Description generated with very high confidence">
            <a:extLst>
              <a:ext uri="{FF2B5EF4-FFF2-40B4-BE49-F238E27FC236}">
                <a16:creationId xmlns:a16="http://schemas.microsoft.com/office/drawing/2014/main" id="{B3068AB5-8661-47C7-828B-998C742241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174719" y="-1268751"/>
            <a:ext cx="4725306" cy="4734378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8D1E488D-1E87-41EE-924D-D3D4B255DC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3322" y="2803979"/>
            <a:ext cx="2585356" cy="2570842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6BBF4BE-C846-4055-9C7F-D7A225DEFD57}"/>
              </a:ext>
            </a:extLst>
          </p:cNvPr>
          <p:cNvSpPr txBox="1">
            <a:spLocks/>
          </p:cNvSpPr>
          <p:nvPr/>
        </p:nvSpPr>
        <p:spPr>
          <a:xfrm>
            <a:off x="-67520" y="1400218"/>
            <a:ext cx="5071802" cy="1340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Calibri"/>
                <a:cs typeface="Calibri"/>
              </a:rPr>
              <a:t>Major Problems:</a:t>
            </a:r>
            <a:endParaRPr lang="en-US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56706C-EDC0-4997-BB1C-B3E8CAFB5704}"/>
              </a:ext>
            </a:extLst>
          </p:cNvPr>
          <p:cNvSpPr txBox="1"/>
          <p:nvPr/>
        </p:nvSpPr>
        <p:spPr>
          <a:xfrm>
            <a:off x="1574800" y="3145971"/>
            <a:ext cx="2743200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US" dirty="0"/>
          </a:p>
          <a:p>
            <a:pPr algn="ctr"/>
            <a:endParaRPr lang="en-US" dirty="0">
              <a:cs typeface="Calibri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5F979A-02AA-45E9-836D-8C104D31FB69}"/>
              </a:ext>
            </a:extLst>
          </p:cNvPr>
          <p:cNvSpPr/>
          <p:nvPr/>
        </p:nvSpPr>
        <p:spPr>
          <a:xfrm>
            <a:off x="522515" y="2644072"/>
            <a:ext cx="4847770" cy="33380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3600" dirty="0">
                <a:cs typeface="Calibri"/>
              </a:rPr>
              <a:t>Too sensitive</a:t>
            </a:r>
            <a:endParaRPr lang="en-US"/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3600" dirty="0">
                <a:cs typeface="Calibri"/>
              </a:rPr>
              <a:t>Not plugged in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3600" dirty="0">
                <a:cs typeface="Calibri"/>
              </a:rPr>
              <a:t>No feedback</a:t>
            </a:r>
          </a:p>
        </p:txBody>
      </p:sp>
    </p:spTree>
    <p:extLst>
      <p:ext uri="{BB962C8B-B14F-4D97-AF65-F5344CB8AC3E}">
        <p14:creationId xmlns:p14="http://schemas.microsoft.com/office/powerpoint/2010/main" val="503458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200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97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4C9E318-5198-48F9-91B7-3E597EA3725B}"/>
              </a:ext>
            </a:extLst>
          </p:cNvPr>
          <p:cNvSpPr/>
          <p:nvPr/>
        </p:nvSpPr>
        <p:spPr>
          <a:xfrm>
            <a:off x="5673079" y="-222964"/>
            <a:ext cx="8501973" cy="718873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3631E6-2E5C-434F-A9D9-FFF9A2D13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774" y="2821359"/>
            <a:ext cx="3965643" cy="1325563"/>
          </a:xfrm>
        </p:spPr>
        <p:txBody>
          <a:bodyPr>
            <a:normAutofit/>
          </a:bodyPr>
          <a:lstStyle/>
          <a:p>
            <a:br>
              <a:rPr lang="en-US" sz="3600" dirty="0">
                <a:cs typeface="Calibri Light"/>
              </a:rPr>
            </a:br>
            <a:endParaRPr lang="en-US" dirty="0"/>
          </a:p>
        </p:txBody>
      </p:sp>
      <p:pic>
        <p:nvPicPr>
          <p:cNvPr id="4" name="Picture 4" descr="A picture containing person, indoor, wall, woman&#10;&#10;Description generated with very high confidence">
            <a:extLst>
              <a:ext uri="{FF2B5EF4-FFF2-40B4-BE49-F238E27FC236}">
                <a16:creationId xmlns:a16="http://schemas.microsoft.com/office/drawing/2014/main" id="{4D4E7DBC-92CC-40BB-809E-CCFE6D7174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05309" y="599014"/>
            <a:ext cx="8323362" cy="55510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0DF91D5-7E97-4DAC-8BEB-7039F4DBA42C}"/>
              </a:ext>
            </a:extLst>
          </p:cNvPr>
          <p:cNvSpPr/>
          <p:nvPr/>
        </p:nvSpPr>
        <p:spPr>
          <a:xfrm>
            <a:off x="1635714" y="264346"/>
            <a:ext cx="2422187" cy="9468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Aharoni"/>
                <a:cs typeface="Aharoni"/>
              </a:rPr>
              <a:t>NEED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AF573B-6E08-4BDB-AB21-64D6AE5A234F}"/>
              </a:ext>
            </a:extLst>
          </p:cNvPr>
          <p:cNvSpPr/>
          <p:nvPr/>
        </p:nvSpPr>
        <p:spPr>
          <a:xfrm>
            <a:off x="213313" y="982801"/>
            <a:ext cx="5027501" cy="23837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cs typeface="Calibri"/>
              </a:rPr>
              <a:t>A way to address </a:t>
            </a:r>
            <a:r>
              <a:rPr lang="en-US" sz="3200" b="1">
                <a:cs typeface="Calibri"/>
              </a:rPr>
              <a:t>inadequate patient-to-nurse communication in </a:t>
            </a:r>
            <a:r>
              <a:rPr lang="en-US" sz="3200" b="1" dirty="0">
                <a:cs typeface="Calibri"/>
              </a:rPr>
              <a:t>patients with limited hand mobility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CB6EEFE-EB94-4DF5-B62B-1E7F31428723}"/>
              </a:ext>
            </a:extLst>
          </p:cNvPr>
          <p:cNvSpPr/>
          <p:nvPr/>
        </p:nvSpPr>
        <p:spPr>
          <a:xfrm>
            <a:off x="213313" y="4139660"/>
            <a:ext cx="5085557" cy="223859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 algn="ctr">
              <a:buFont typeface="Arial"/>
              <a:buChar char="•"/>
            </a:pPr>
            <a:r>
              <a:rPr lang="en-US" sz="3200" b="1" dirty="0">
                <a:cs typeface="Calibri"/>
              </a:rPr>
              <a:t>Increases accessibility to assistance</a:t>
            </a:r>
          </a:p>
          <a:p>
            <a:pPr marL="457200" indent="-457200" algn="ctr">
              <a:buFont typeface="Arial"/>
              <a:buChar char="•"/>
            </a:pPr>
            <a:r>
              <a:rPr lang="en-US" sz="3200" b="1" dirty="0">
                <a:cs typeface="Calibri"/>
              </a:rPr>
              <a:t>Reduces the amount of false alerts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631746-3AD1-4D01-99D5-38134327E044}"/>
              </a:ext>
            </a:extLst>
          </p:cNvPr>
          <p:cNvSpPr/>
          <p:nvPr/>
        </p:nvSpPr>
        <p:spPr>
          <a:xfrm>
            <a:off x="1258342" y="3446149"/>
            <a:ext cx="3452701" cy="6420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Aharoni"/>
                <a:cs typeface="Aharoni"/>
              </a:rPr>
              <a:t>OUTCOME</a:t>
            </a:r>
          </a:p>
        </p:txBody>
      </p:sp>
    </p:spTree>
    <p:extLst>
      <p:ext uri="{BB962C8B-B14F-4D97-AF65-F5344CB8AC3E}">
        <p14:creationId xmlns:p14="http://schemas.microsoft.com/office/powerpoint/2010/main" val="29860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900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>
          <a:xfrm>
            <a:off x="5702652" y="1514954"/>
            <a:ext cx="6218780" cy="120440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accent1"/>
                </a:solidFill>
              </a:rPr>
              <a:t>Sensor-based- must </a:t>
            </a:r>
            <a:r>
              <a:rPr lang="en-US" sz="2800" dirty="0">
                <a:solidFill>
                  <a:schemeClr val="accent1"/>
                </a:solidFill>
                <a:cs typeface="Calibri"/>
              </a:rPr>
              <a:t>rest hand for 5 seconds</a:t>
            </a:r>
            <a:endParaRPr lang="en-US" sz="2800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561D47-84C8-448B-A046-0AC11F9AC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165" y="269132"/>
            <a:ext cx="10515600" cy="1325563"/>
          </a:xfrm>
        </p:spPr>
        <p:txBody>
          <a:bodyPr/>
          <a:lstStyle/>
          <a:p>
            <a:r>
              <a:rPr lang="en-US" b="1" dirty="0">
                <a:latin typeface="Aharoni"/>
                <a:cs typeface="Aharoni"/>
              </a:rPr>
              <a:t>OUR SOLUTION </a:t>
            </a:r>
          </a:p>
        </p:txBody>
      </p:sp>
      <p:pic>
        <p:nvPicPr>
          <p:cNvPr id="4" name="Picture 4" descr="A close up of a car&#10;&#10;Description generated with high confidence">
            <a:extLst>
              <a:ext uri="{FF2B5EF4-FFF2-40B4-BE49-F238E27FC236}">
                <a16:creationId xmlns:a16="http://schemas.microsoft.com/office/drawing/2014/main" id="{C553F545-0AC5-4284-8816-22A7480BC8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3978" y="479305"/>
            <a:ext cx="3205250" cy="3205250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44DD8E9D-4728-4B11-A3D8-25FCD49A41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8310" r="-391" b="28767"/>
          <a:stretch/>
        </p:blipFill>
        <p:spPr>
          <a:xfrm>
            <a:off x="858671" y="1795605"/>
            <a:ext cx="1755863" cy="643104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3455891" y="1514954"/>
            <a:ext cx="2086006" cy="1204406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Easy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5702652" y="2840517"/>
            <a:ext cx="6218780" cy="120440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accent1"/>
                </a:solidFill>
              </a:rPr>
              <a:t>Immediate wireless alert to nurse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419605" y="2840517"/>
            <a:ext cx="2122292" cy="1204406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Quick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5702652" y="4166080"/>
            <a:ext cx="6218780" cy="120440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accent1"/>
                </a:solidFill>
              </a:rPr>
              <a:t>Light and vibration feedback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434119" y="4166080"/>
            <a:ext cx="2107778" cy="1204406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Accurate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5702652" y="5491643"/>
            <a:ext cx="6218780" cy="120440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accent1"/>
                </a:solidFill>
                <a:cs typeface="Calibri"/>
              </a:rPr>
              <a:t>Flexible cord to attach to bedside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426862" y="5491643"/>
            <a:ext cx="2115035" cy="1204406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Accessible</a:t>
            </a:r>
            <a:endParaRPr lang="en-US" sz="3200" b="1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9" name="Picture 9" descr="A picture containing text&#10;&#10;Description generated with high confidence">
            <a:extLst>
              <a:ext uri="{FF2B5EF4-FFF2-40B4-BE49-F238E27FC236}">
                <a16:creationId xmlns:a16="http://schemas.microsoft.com/office/drawing/2014/main" id="{91F093F2-B6DB-49DE-BFB7-FD4756771E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141" y="3680995"/>
            <a:ext cx="3051509" cy="2798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825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99285-5C6F-394E-9AC4-E6F0969E8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Specifications</a:t>
            </a:r>
          </a:p>
        </p:txBody>
      </p:sp>
      <p:sp>
        <p:nvSpPr>
          <p:cNvPr id="5" name="Rectangle 4"/>
          <p:cNvSpPr/>
          <p:nvPr/>
        </p:nvSpPr>
        <p:spPr>
          <a:xfrm>
            <a:off x="838200" y="1487488"/>
            <a:ext cx="939800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Time it takes patient to find and use the device</a:t>
            </a:r>
          </a:p>
          <a:p>
            <a:r>
              <a:rPr lang="en-US" sz="3200" dirty="0"/>
              <a:t>Percentage of false positives</a:t>
            </a:r>
          </a:p>
          <a:p>
            <a:r>
              <a:rPr lang="en-US" sz="3200" dirty="0"/>
              <a:t>Wires from device to power</a:t>
            </a:r>
          </a:p>
          <a:p>
            <a:r>
              <a:rPr lang="en-US" sz="3200" dirty="0"/>
              <a:t>Number of different settings/modes to adapt to varying hand dexterities</a:t>
            </a:r>
          </a:p>
          <a:p>
            <a:r>
              <a:rPr lang="en-US" sz="3200" dirty="0"/>
              <a:t>Transmission Range</a:t>
            </a:r>
          </a:p>
          <a:p>
            <a:r>
              <a:rPr lang="en-US" sz="3200" dirty="0"/>
              <a:t>Battery Life</a:t>
            </a:r>
          </a:p>
          <a:p>
            <a:r>
              <a:rPr lang="en-US" sz="3200" dirty="0"/>
              <a:t>Water Resistance</a:t>
            </a:r>
          </a:p>
          <a:p>
            <a:r>
              <a:rPr lang="en-US" sz="3200" dirty="0"/>
              <a:t>Cost of Device</a:t>
            </a:r>
          </a:p>
          <a:p>
            <a:r>
              <a:rPr lang="en-US" sz="3200" dirty="0">
                <a:solidFill>
                  <a:srgbClr val="FF0000"/>
                </a:solidFill>
              </a:rPr>
              <a:t>Weight of Device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2293A3-E52F-9C42-9E26-226D7EB07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5600" y="4320547"/>
            <a:ext cx="210820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211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A56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AE6D21-C24C-FF46-A291-062DC06F2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Objectives: Functional Decomposition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5F3B91-0C4F-BE4E-97AE-7A072D265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2521" y="360777"/>
            <a:ext cx="7617492" cy="60749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926A5C-B046-044F-AD61-1E096A395870}"/>
              </a:ext>
            </a:extLst>
          </p:cNvPr>
          <p:cNvSpPr txBox="1"/>
          <p:nvPr/>
        </p:nvSpPr>
        <p:spPr>
          <a:xfrm>
            <a:off x="10743332" y="0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1</a:t>
            </a:r>
          </a:p>
        </p:txBody>
      </p:sp>
    </p:spTree>
    <p:extLst>
      <p:ext uri="{BB962C8B-B14F-4D97-AF65-F5344CB8AC3E}">
        <p14:creationId xmlns:p14="http://schemas.microsoft.com/office/powerpoint/2010/main" val="2002265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DA6156-484D-754E-9D12-44FA1F4A0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Objectives: User Alert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319217-384E-2543-AF28-15FDE5F89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277461"/>
            <a:ext cx="10905066" cy="31897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E39F76-E0D6-F744-93FB-B4F78022BE57}"/>
              </a:ext>
            </a:extLst>
          </p:cNvPr>
          <p:cNvSpPr txBox="1"/>
          <p:nvPr/>
        </p:nvSpPr>
        <p:spPr>
          <a:xfrm>
            <a:off x="10743332" y="0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2</a:t>
            </a:r>
          </a:p>
        </p:txBody>
      </p:sp>
    </p:spTree>
    <p:extLst>
      <p:ext uri="{BB962C8B-B14F-4D97-AF65-F5344CB8AC3E}">
        <p14:creationId xmlns:p14="http://schemas.microsoft.com/office/powerpoint/2010/main" val="4286928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A1F8CF-AB76-7943-9F7D-EE9703F2B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Objectives: Nurse Alert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CF4599-7660-B44A-98FC-3F2C99DFC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141149"/>
            <a:ext cx="10905066" cy="34623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6239A7-2744-CC44-B440-6DFD119E20C5}"/>
              </a:ext>
            </a:extLst>
          </p:cNvPr>
          <p:cNvSpPr txBox="1"/>
          <p:nvPr/>
        </p:nvSpPr>
        <p:spPr>
          <a:xfrm>
            <a:off x="10784897" y="0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3</a:t>
            </a:r>
          </a:p>
        </p:txBody>
      </p:sp>
    </p:spTree>
    <p:extLst>
      <p:ext uri="{BB962C8B-B14F-4D97-AF65-F5344CB8AC3E}">
        <p14:creationId xmlns:p14="http://schemas.microsoft.com/office/powerpoint/2010/main" val="11018381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{241D6503-9C52-5F45-A5E2-96ECD046FCAF}tf10001120</Template>
  <TotalTime>316</TotalTime>
  <Words>684</Words>
  <Application>Microsoft Macintosh PowerPoint</Application>
  <PresentationFormat>Widescreen</PresentationFormat>
  <Paragraphs>125</Paragraphs>
  <Slides>20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Aharoni</vt:lpstr>
      <vt:lpstr>Arial</vt:lpstr>
      <vt:lpstr>Calibri</vt:lpstr>
      <vt:lpstr>Calibri Light</vt:lpstr>
      <vt:lpstr>Times New Roman</vt:lpstr>
      <vt:lpstr>Office Theme</vt:lpstr>
      <vt:lpstr>MediCall</vt:lpstr>
      <vt:lpstr>Clinical Need</vt:lpstr>
      <vt:lpstr>DUKE NEUROCRITICAL UNIT</vt:lpstr>
      <vt:lpstr> </vt:lpstr>
      <vt:lpstr>OUR SOLUTION </vt:lpstr>
      <vt:lpstr>Specifications</vt:lpstr>
      <vt:lpstr>Objectives: Functional Decomposition</vt:lpstr>
      <vt:lpstr>Objectives: User Alert</vt:lpstr>
      <vt:lpstr>Objectives: Nurse Alert</vt:lpstr>
      <vt:lpstr>Objectives: User Input</vt:lpstr>
      <vt:lpstr>PowerPoint Presentation</vt:lpstr>
      <vt:lpstr>Objectives: Bluetooth and Wi-fi Regulations</vt:lpstr>
      <vt:lpstr>Objectives: Bluetooth and Wi-fi Regulations</vt:lpstr>
      <vt:lpstr>Objectives: Bluetooth and Wi-fi Regulations</vt:lpstr>
      <vt:lpstr>Prototyping Objectives: Drawings</vt:lpstr>
      <vt:lpstr>CAD Modeling: </vt:lpstr>
      <vt:lpstr>Prototyping Objectives: Code Block Diagram</vt:lpstr>
      <vt:lpstr>Our prototype: </vt:lpstr>
      <vt:lpstr>Prototyping Objectives: Working Device</vt:lpstr>
      <vt:lpstr>Future Steps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MediCall</dc:title>
  <dc:creator>Deepthi Nacharaju</dc:creator>
  <cp:lastModifiedBy>Deepthi Nacharaju</cp:lastModifiedBy>
  <cp:revision>30</cp:revision>
  <dcterms:created xsi:type="dcterms:W3CDTF">2018-12-02T23:45:43Z</dcterms:created>
  <dcterms:modified xsi:type="dcterms:W3CDTF">2018-12-07T02:51:38Z</dcterms:modified>
</cp:coreProperties>
</file>

<file path=docProps/thumbnail.jpeg>
</file>